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EA8341A-CC48-4BD2-B14B-839ED118D989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3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93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61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9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11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22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19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97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09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67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9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7D37D-C552-4BE2-A87B-D0CB727BD16C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54273-0D91-46B9-9AE9-5096FDB78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62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dmin.W93021@wales.nhs.uk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uilding with a parking lot&#10;&#10;Description automatically generated">
            <a:extLst>
              <a:ext uri="{FF2B5EF4-FFF2-40B4-BE49-F238E27FC236}">
                <a16:creationId xmlns:a16="http://schemas.microsoft.com/office/drawing/2014/main" id="{E4FC9A87-E934-C1A9-DB2A-41BA24A69C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393" y="5196965"/>
            <a:ext cx="2324080" cy="13246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70917"/>
            <a:ext cx="9296400" cy="12835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1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Permanent Salaried GP Required – 4 Sessions</a:t>
            </a:r>
            <a:br>
              <a:rPr lang="en-GB" sz="1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Mount Pleasant Practice</a:t>
            </a:r>
            <a:br>
              <a:rPr lang="en-GB" sz="27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</a:br>
            <a:b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Chepstow Community Hospital, Tempest Way, NP16 5XR, 01291 440154</a:t>
            </a:r>
            <a:br>
              <a:rPr lang="en-GB" sz="1000" dirty="0"/>
            </a:br>
            <a:endParaRPr lang="en-GB" sz="1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47"/>
          <a:stretch/>
        </p:blipFill>
        <p:spPr>
          <a:xfrm>
            <a:off x="1371599" y="5376076"/>
            <a:ext cx="2694528" cy="11455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127" y="5306937"/>
            <a:ext cx="2324080" cy="12147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659" y="5306938"/>
            <a:ext cx="2207340" cy="121470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84419"/>
            <a:ext cx="9296399" cy="4052338"/>
          </a:xfrm>
          <a:solidFill>
            <a:schemeClr val="bg2">
              <a:lumMod val="90000"/>
            </a:schemeClr>
          </a:solidFill>
        </p:spPr>
        <p:txBody>
          <a:bodyPr numCol="2" anchor="ctr">
            <a:normAutofit fontScale="25000" lnSpcReduction="20000"/>
          </a:bodyPr>
          <a:lstStyle/>
          <a:p>
            <a:endParaRPr lang="en-GB" sz="64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6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Permanent Salaried GP</a:t>
            </a:r>
          </a:p>
          <a:p>
            <a:r>
              <a:rPr lang="en-GB" sz="4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4 Sessions</a:t>
            </a:r>
          </a:p>
          <a:p>
            <a:pPr algn="l"/>
            <a:r>
              <a:rPr lang="en-GB" sz="4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Why Choose Mount Pleasant Practice?</a:t>
            </a:r>
            <a:endParaRPr lang="en-GB" sz="4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4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Flexible Appointment System: We offer a mix of 10 and 15-minute face-to-face consultations and telephone consultations.</a:t>
            </a: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4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Supportive Team: Our practice is made up of a diverse, skilled team, including ANP, Pharmacist, Pharmacist Technician, and a Physiotherapist who holds weekly appointments. This helps reduce pressure on our GPs and ensures patients are supported by the right professionals.</a:t>
            </a: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4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Streamlined Workflow: We are an EMIS Web practice, and we use the Klink triage system to optimize patient flow. With all necessary patient information pre-screened and available before consultations.</a:t>
            </a: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4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Minimal Admin: Our use of Workflow and Pathology Go helps to reduce administrative tasks, enabling earlier finish times. </a:t>
            </a: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4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Beautiful Location: Situated in an area of outstanding Natural Beauty (AONB), our practice serves a resilient, welcoming community, with excellent schools and access to rural market towns.</a:t>
            </a: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4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Supportive Environment: We offer a friendly, collaborative team ethos with regular team-building events and bi-annual clinical team meals.</a:t>
            </a: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42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4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4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/>
            <a:endParaRPr lang="en-GB" sz="42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4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Are you a GP looking for a supportive, forward-thinking practice? At Mount Pleasant Practice, we’re looking for a permanent salaried GP who values teamwork and a collaborative environment to join our skilled, clinical team, starting in 2025. </a:t>
            </a:r>
          </a:p>
          <a:p>
            <a:pPr lvl="1" algn="l">
              <a:spcAft>
                <a:spcPts val="300"/>
              </a:spcAft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algn="l"/>
            <a:r>
              <a:rPr lang="en-GB" sz="4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Role Details</a:t>
            </a:r>
            <a:endParaRPr lang="en-GB" sz="4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4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Date: March 2025</a:t>
            </a:r>
          </a:p>
          <a:p>
            <a:pPr marL="800100" lvl="1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4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Salary: Starting at £10,450 per session.</a:t>
            </a:r>
          </a:p>
          <a:p>
            <a:pPr marL="800100" lvl="1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4200" b="0" i="0" dirty="0">
                <a:effectLst/>
                <a:latin typeface="Aptos" panose="020B0004020202020204" pitchFamily="34" charset="0"/>
              </a:rPr>
              <a:t>6 weeks annual leave &amp; one-week study leave pro rata.</a:t>
            </a:r>
          </a:p>
          <a:p>
            <a:pPr lvl="1" algn="l">
              <a:buSzPts val="1000"/>
              <a:tabLst>
                <a:tab pos="457200" algn="l"/>
              </a:tabLst>
            </a:pPr>
            <a:endParaRPr lang="en-GB" sz="4200" b="0" i="0" dirty="0">
              <a:effectLst/>
              <a:latin typeface="Aptos" panose="020B0004020202020204" pitchFamily="34" charset="0"/>
            </a:endParaRPr>
          </a:p>
          <a:p>
            <a:pPr lvl="1" algn="l">
              <a:buSzPts val="1000"/>
              <a:tabLst>
                <a:tab pos="457200" algn="l"/>
              </a:tabLst>
            </a:pPr>
            <a:endParaRPr lang="en-GB" sz="4200" b="0" i="0" dirty="0">
              <a:effectLst/>
              <a:latin typeface="Aptos" panose="020B0004020202020204" pitchFamily="34" charset="0"/>
            </a:endParaRPr>
          </a:p>
          <a:p>
            <a:pPr lvl="1" algn="l">
              <a:buSzPts val="1000"/>
              <a:tabLst>
                <a:tab pos="457200" algn="l"/>
              </a:tabLst>
            </a:pPr>
            <a:r>
              <a:rPr lang="en-GB" sz="4400" b="0" i="0" dirty="0">
                <a:effectLst/>
                <a:latin typeface="Aptos" panose="020B0004020202020204" pitchFamily="34" charset="0"/>
              </a:rPr>
              <a:t>Support with a Tier 2 visa if required, subject to approval by the GMC and GP Performers List</a:t>
            </a:r>
            <a:r>
              <a:rPr lang="en-GB" sz="44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GB" sz="4800" b="0" i="0" dirty="0">
              <a:effectLst/>
              <a:latin typeface="Aptos" panose="020B0004020202020204" pitchFamily="34" charset="0"/>
            </a:endParaRPr>
          </a:p>
          <a:p>
            <a:pPr lvl="1" algn="l">
              <a:buSzPts val="1000"/>
              <a:tabLst>
                <a:tab pos="457200" algn="l"/>
              </a:tabLst>
            </a:pPr>
            <a:endParaRPr lang="en-GB" sz="4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algn="l">
              <a:buSzPts val="1000"/>
              <a:tabLst>
                <a:tab pos="457200" algn="l"/>
              </a:tabLst>
            </a:pPr>
            <a:endParaRPr lang="en-GB" sz="3200" b="1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lvl="1" algn="l"/>
            <a:r>
              <a:rPr lang="en-GB" sz="4200" b="1" dirty="0">
                <a:latin typeface="Aptos" panose="020B0004020202020204" pitchFamily="34" charset="0"/>
                <a:cs typeface="Arial" panose="020B0604020202020204" pitchFamily="34" charset="0"/>
              </a:rPr>
              <a:t>To Apply</a:t>
            </a:r>
          </a:p>
          <a:p>
            <a:pPr lvl="1" algn="l"/>
            <a:r>
              <a:rPr lang="en-GB" sz="4200" dirty="0">
                <a:latin typeface="Aptos" panose="020B0004020202020204" pitchFamily="34" charset="0"/>
                <a:cs typeface="Arial" panose="020B0604020202020204" pitchFamily="34" charset="0"/>
              </a:rPr>
              <a:t>Applications in writing for the attention of: Ebony Christie-Durham</a:t>
            </a:r>
          </a:p>
          <a:p>
            <a:pPr lvl="1" algn="l"/>
            <a:r>
              <a:rPr lang="en-GB" sz="4200" dirty="0">
                <a:latin typeface="Aptos" panose="020B0004020202020204" pitchFamily="34" charset="0"/>
                <a:cs typeface="Arial" panose="020B0604020202020204" pitchFamily="34" charset="0"/>
              </a:rPr>
              <a:t>Email: FAO Ebony to: </a:t>
            </a:r>
            <a:r>
              <a:rPr lang="en-GB" sz="4200" dirty="0">
                <a:latin typeface="Aptos" panose="020B0004020202020204" pitchFamily="34" charset="0"/>
                <a:cs typeface="Arial" panose="020B0604020202020204" pitchFamily="34" charset="0"/>
                <a:hlinkClick r:id="rId6"/>
              </a:rPr>
              <a:t>Admin.W93021@wales.nhs.uk</a:t>
            </a:r>
            <a:endParaRPr lang="en-GB" sz="4200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lvl="1" algn="l"/>
            <a:r>
              <a:rPr lang="en-GB" sz="4200" dirty="0">
                <a:latin typeface="Aptos" panose="020B0004020202020204" pitchFamily="34" charset="0"/>
                <a:cs typeface="Arial" panose="020B0604020202020204" pitchFamily="34" charset="0"/>
              </a:rPr>
              <a:t>Closing date: Friday 14</a:t>
            </a:r>
            <a:r>
              <a:rPr lang="en-GB" sz="4200" baseline="30000" dirty="0">
                <a:latin typeface="Aptos" panose="020B0004020202020204" pitchFamily="34" charset="0"/>
                <a:cs typeface="Arial" panose="020B0604020202020204" pitchFamily="34" charset="0"/>
              </a:rPr>
              <a:t>th</a:t>
            </a:r>
            <a:r>
              <a:rPr lang="en-GB" sz="4200" dirty="0">
                <a:latin typeface="Aptos" panose="020B0004020202020204" pitchFamily="34" charset="0"/>
                <a:cs typeface="Arial" panose="020B0604020202020204" pitchFamily="34" charset="0"/>
              </a:rPr>
              <a:t> of February 2025</a:t>
            </a:r>
            <a:endParaRPr lang="en-GB" sz="4200" kern="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44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A blue circle with white outline of people and text&#10;&#10;Description automatically generated">
            <a:extLst>
              <a:ext uri="{FF2B5EF4-FFF2-40B4-BE49-F238E27FC236}">
                <a16:creationId xmlns:a16="http://schemas.microsoft.com/office/drawing/2014/main" id="{EF675B7A-4906-317A-357C-A7A62FE9CA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947" y="158142"/>
            <a:ext cx="1239052" cy="123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4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8686e5c-04ea-4789-99cd-3e844d1a2bd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6A2085880C334C814A0AC74F9DB3D5" ma:contentTypeVersion="16" ma:contentTypeDescription="Create a new document." ma:contentTypeScope="" ma:versionID="c66e4d4bbf86d6099e01dee58c56896e">
  <xsd:schema xmlns:xsd="http://www.w3.org/2001/XMLSchema" xmlns:xs="http://www.w3.org/2001/XMLSchema" xmlns:p="http://schemas.microsoft.com/office/2006/metadata/properties" xmlns:ns3="b8686e5c-04ea-4789-99cd-3e844d1a2bd0" xmlns:ns4="78175f8b-c527-4314-aa85-164695c9ec95" targetNamespace="http://schemas.microsoft.com/office/2006/metadata/properties" ma:root="true" ma:fieldsID="18ceb427a9214310fd15149b11797f4e" ns3:_="" ns4:_="">
    <xsd:import namespace="b8686e5c-04ea-4789-99cd-3e844d1a2bd0"/>
    <xsd:import namespace="78175f8b-c527-4314-aa85-164695c9ec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86e5c-04ea-4789-99cd-3e844d1a2b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175f8b-c527-4314-aa85-164695c9ec9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9C6F5F-0217-46E9-8407-691F4E1730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1DD47D-7EEE-4C33-9978-DC584D6DECE5}">
  <ds:schemaRefs>
    <ds:schemaRef ds:uri="78175f8b-c527-4314-aa85-164695c9ec9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8686e5c-04ea-4789-99cd-3e844d1a2bd0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D6F2D9B-287A-4A84-975C-7B853F6121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686e5c-04ea-4789-99cd-3e844d1a2bd0"/>
    <ds:schemaRef ds:uri="78175f8b-c527-4314-aa85-164695c9ec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338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Symbol</vt:lpstr>
      <vt:lpstr>Office Theme</vt:lpstr>
      <vt:lpstr>Permanent Salaried GP Required – 4 Sessions Mount Pleasant Practice  Chepstow Community Hospital, Tempest Way, NP16 5XR, 01291 440154 </vt:lpstr>
    </vt:vector>
  </TitlesOfParts>
  <Company>NHS Wales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time permanent ANP Mount Pleasant Practice   Chepstow  Chepstow Community Hospital, Tempest Way, NP16 5XR, 01291 440154</dc:title>
  <dc:creator>Samantha Ashford (Chepstow - Mount Pleasant Practice)</dc:creator>
  <cp:lastModifiedBy>Natasha Collins</cp:lastModifiedBy>
  <cp:revision>12</cp:revision>
  <dcterms:created xsi:type="dcterms:W3CDTF">2021-04-01T14:43:51Z</dcterms:created>
  <dcterms:modified xsi:type="dcterms:W3CDTF">2025-01-24T10:21:44Z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0x010100D46A2085880C334C814A0AC74F9DB3D5</vt:lpwstr>
  </property>
</Properties>
</file>